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大標題與副標題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線條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大標題文字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14" name="內文層級一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" name="幻燈片編號"/>
          <p:cNvSpPr txBox="1"/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0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一頁三張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影像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影像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影像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說明框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2" name="在此輸入名言語錄。"/>
          <p:cNvSpPr txBox="1"/>
          <p:nvPr>
            <p:ph type="body" sz="quarter" idx="13"/>
          </p:nvPr>
        </p:nvSpPr>
        <p:spPr>
          <a:xfrm>
            <a:off x="889000" y="2908300"/>
            <a:ext cx="11226800" cy="177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23" name="王大明"/>
          <p:cNvSpPr txBox="1"/>
          <p:nvPr>
            <p:ph type="body" sz="quarter" idx="14"/>
          </p:nvPr>
        </p:nvSpPr>
        <p:spPr>
          <a:xfrm>
            <a:off x="406400" y="7789333"/>
            <a:ext cx="12192000" cy="1168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王大明</a:t>
            </a:r>
          </a:p>
        </p:txBody>
      </p:sp>
      <p:sp>
        <p:nvSpPr>
          <p:cNvPr id="124" name="文字"/>
          <p:cNvSpPr txBox="1"/>
          <p:nvPr>
            <p:ph type="body" sz="quarter" idx="15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1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言替用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在此輸入名言語錄。"/>
          <p:cNvSpPr txBox="1"/>
          <p:nvPr>
            <p:ph type="body" sz="quarter" idx="13"/>
          </p:nvPr>
        </p:nvSpPr>
        <p:spPr>
          <a:xfrm>
            <a:off x="5892800" y="2641600"/>
            <a:ext cx="6705600" cy="31191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在此輸入名言語錄。</a:t>
            </a:r>
          </a:p>
        </p:txBody>
      </p:sp>
      <p:sp>
        <p:nvSpPr>
          <p:cNvPr id="133" name="影像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王大明"/>
          <p:cNvSpPr txBox="1"/>
          <p:nvPr>
            <p:ph type="body" sz="quarter" idx="15"/>
          </p:nvPr>
        </p:nvSpPr>
        <p:spPr>
          <a:xfrm>
            <a:off x="5892800" y="7636933"/>
            <a:ext cx="6705600" cy="11684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b="1" sz="6000">
                <a:solidFill>
                  <a:srgbClr val="232323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王大明</a:t>
            </a:r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水平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線條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大標題文字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25" name="內文層級一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幻燈片編號"/>
          <p:cNvSpPr txBox="1"/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大標題與副標題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線條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大標題文字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35" name="內文層級一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" name="幻燈片編號"/>
          <p:cNvSpPr txBox="1"/>
          <p:nvPr>
            <p:ph type="sldNum" sz="quarter" idx="2"/>
          </p:nvPr>
        </p:nvSpPr>
        <p:spPr>
          <a:xfrm>
            <a:off x="12149656" y="4191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大標題 - 中央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大標題文字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44" name="幻燈片編號"/>
          <p:cNvSpPr txBox="1"/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直式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線條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影像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大標題文字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大標題文字</a:t>
            </a:r>
          </a:p>
        </p:txBody>
      </p:sp>
      <p:sp>
        <p:nvSpPr>
          <p:cNvPr id="54" name="內文層級一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" name="幻燈片編號"/>
          <p:cNvSpPr txBox="1"/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6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7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替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8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3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字"/>
          <p:cNvSpPr txBox="1"/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120"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文字</a:t>
            </a:r>
          </a:p>
        </p:txBody>
      </p:sp>
      <p:sp>
        <p:nvSpPr>
          <p:cNvPr id="92" name="影像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大標題文字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94" name="內文層級一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線條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內文層級一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/>
          <p:nvPr>
            <p:ph type="sldNum" sz="quarter" idx="2"/>
          </p:nvPr>
        </p:nvSpPr>
        <p:spPr>
          <a:xfrm>
            <a:off x="12174418" y="4318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心理測驗"/>
          <p:cNvSpPr txBox="1"/>
          <p:nvPr>
            <p:ph type="ctrTitle"/>
          </p:nvPr>
        </p:nvSpPr>
        <p:spPr>
          <a:xfrm>
            <a:off x="440266" y="4148444"/>
            <a:ext cx="8402440" cy="2040912"/>
          </a:xfrm>
          <a:prstGeom prst="rect">
            <a:avLst/>
          </a:prstGeom>
        </p:spPr>
        <p:txBody>
          <a:bodyPr/>
          <a:lstStyle>
            <a:lvl1pPr defTabSz="373887">
              <a:defRPr sz="10880"/>
            </a:lvl1pPr>
          </a:lstStyle>
          <a:p>
            <a:pPr/>
            <a:r>
              <a:t>心理測驗</a:t>
            </a:r>
          </a:p>
        </p:txBody>
      </p:sp>
      <p:sp>
        <p:nvSpPr>
          <p:cNvPr id="167" name="108 應用軟體實習…"/>
          <p:cNvSpPr txBox="1"/>
          <p:nvPr>
            <p:ph type="subTitle" sz="quarter" idx="1"/>
          </p:nvPr>
        </p:nvSpPr>
        <p:spPr>
          <a:xfrm>
            <a:off x="3030967" y="524404"/>
            <a:ext cx="7907934" cy="1859955"/>
          </a:xfrm>
          <a:prstGeom prst="rect">
            <a:avLst/>
          </a:prstGeom>
        </p:spPr>
        <p:txBody>
          <a:bodyPr/>
          <a:lstStyle/>
          <a:p>
            <a:pPr algn="ctr" defTabSz="554990">
              <a:spcBef>
                <a:spcPts val="2100"/>
              </a:spcBef>
              <a:defRPr sz="5130"/>
            </a:pPr>
            <a:r>
              <a:t>108 應用軟體實習</a:t>
            </a:r>
          </a:p>
          <a:p>
            <a:pPr algn="ctr" defTabSz="554990">
              <a:spcBef>
                <a:spcPts val="2100"/>
              </a:spcBef>
              <a:defRPr sz="5130"/>
            </a:pPr>
            <a:r>
              <a:t>Final project report</a:t>
            </a:r>
          </a:p>
        </p:txBody>
      </p:sp>
      <p:sp>
        <p:nvSpPr>
          <p:cNvPr id="168" name="108AE4004 楊家雄…"/>
          <p:cNvSpPr txBox="1"/>
          <p:nvPr/>
        </p:nvSpPr>
        <p:spPr>
          <a:xfrm>
            <a:off x="8765116" y="6692228"/>
            <a:ext cx="3192515" cy="2185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t>108AE4004 楊家雄</a:t>
            </a:r>
          </a:p>
          <a:p>
            <a:pPr>
              <a:defRPr sz="2700"/>
            </a:pPr>
            <a:r>
              <a:t>108AE5001 葉佳曼</a:t>
            </a:r>
          </a:p>
          <a:p>
            <a:pPr>
              <a:defRPr sz="2700"/>
            </a:pPr>
            <a:r>
              <a:t>108AE4001 張逸鳴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程式介紹"/>
          <p:cNvSpPr txBox="1"/>
          <p:nvPr>
            <p:ph type="title"/>
          </p:nvPr>
        </p:nvSpPr>
        <p:spPr>
          <a:xfrm>
            <a:off x="508000" y="1401233"/>
            <a:ext cx="4530858" cy="1300230"/>
          </a:xfrm>
          <a:prstGeom prst="rect">
            <a:avLst/>
          </a:prstGeom>
        </p:spPr>
        <p:txBody>
          <a:bodyPr/>
          <a:lstStyle/>
          <a:p>
            <a:pPr/>
            <a:r>
              <a:t>程式介紹</a:t>
            </a:r>
          </a:p>
        </p:txBody>
      </p:sp>
      <p:pic>
        <p:nvPicPr>
          <p:cNvPr id="202" name="螢幕截圖 2019-12-30 下午8.28.41.png" descr="螢幕截圖 2019-12-30 下午8.28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164" y="4181607"/>
            <a:ext cx="11207123" cy="481501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首頁"/>
          <p:cNvSpPr txBox="1"/>
          <p:nvPr/>
        </p:nvSpPr>
        <p:spPr>
          <a:xfrm>
            <a:off x="637116" y="2901784"/>
            <a:ext cx="188992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首頁</a:t>
            </a:r>
          </a:p>
        </p:txBody>
      </p:sp>
      <p:sp>
        <p:nvSpPr>
          <p:cNvPr id="204" name="取得物件"/>
          <p:cNvSpPr/>
          <p:nvPr/>
        </p:nvSpPr>
        <p:spPr>
          <a:xfrm>
            <a:off x="4648200" y="5856287"/>
            <a:ext cx="1184143" cy="44675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取得物件</a:t>
            </a:r>
          </a:p>
        </p:txBody>
      </p:sp>
      <p:sp>
        <p:nvSpPr>
          <p:cNvPr id="205" name="監聽button, 用If else，如果輸入字串少於1, 則會呼叫Toast"/>
          <p:cNvSpPr/>
          <p:nvPr/>
        </p:nvSpPr>
        <p:spPr>
          <a:xfrm>
            <a:off x="6591365" y="6365740"/>
            <a:ext cx="6201305" cy="44675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6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監聽button, 用If else，如果輸入字串少於1, 則會呼叫Toast</a:t>
            </a:r>
          </a:p>
        </p:txBody>
      </p:sp>
      <p:sp>
        <p:nvSpPr>
          <p:cNvPr id="206" name="呼叫getSharedPreferences()方法，產生一個檔名為test.xml的設定儲存檔，並只供本專案(app)可讀取，物件名稱為pref。…"/>
          <p:cNvSpPr/>
          <p:nvPr/>
        </p:nvSpPr>
        <p:spPr>
          <a:xfrm>
            <a:off x="4720232" y="8236873"/>
            <a:ext cx="7779412" cy="13927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16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呼叫getSharedPreferences()方法，產生一個檔名為test.xml的設定儲存檔，並只供本專案(app)可讀取，物件名稱為pref。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6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呼叫edit()方法取得編輯器物件，此時使用匿名方式呼叫Editor的putString()方法將ed_name字串的內容寫入設定檔，資料標籤為"name"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6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最後必須呼叫commit()方法，此時資料才真正寫入到設定檔中</a:t>
            </a:r>
          </a:p>
        </p:txBody>
      </p:sp>
      <p:pic>
        <p:nvPicPr>
          <p:cNvPr id="207" name="螢幕截圖 2019-12-30 下午8.38.38.png" descr="螢幕截圖 2019-12-30 下午8.38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2911" y="1201593"/>
            <a:ext cx="4173076" cy="361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第二至四頁"/>
          <p:cNvSpPr txBox="1"/>
          <p:nvPr/>
        </p:nvSpPr>
        <p:spPr>
          <a:xfrm>
            <a:off x="569383" y="1530184"/>
            <a:ext cx="374828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第二至四頁</a:t>
            </a:r>
          </a:p>
        </p:txBody>
      </p:sp>
      <p:pic>
        <p:nvPicPr>
          <p:cNvPr id="210" name="螢幕截圖 2019-12-30 下午8.44.21.png" descr="螢幕截圖 2019-12-30 下午8.4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0801" y="1212188"/>
            <a:ext cx="4792092" cy="8206985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這是RadioGroup問題選擇的設定…"/>
          <p:cNvSpPr txBox="1"/>
          <p:nvPr>
            <p:ph type="body" sz="quarter" idx="1"/>
          </p:nvPr>
        </p:nvSpPr>
        <p:spPr>
          <a:xfrm>
            <a:off x="406400" y="4469474"/>
            <a:ext cx="3521936" cy="4382426"/>
          </a:xfrm>
          <a:prstGeom prst="rect">
            <a:avLst/>
          </a:prstGeom>
        </p:spPr>
        <p:txBody>
          <a:bodyPr/>
          <a:lstStyle/>
          <a:p>
            <a:pPr/>
            <a:r>
              <a:t>這是RadioGroup問題選擇的設定</a:t>
            </a:r>
          </a:p>
          <a:p>
            <a:pPr/>
            <a:r>
              <a:t>二至四頁都有各三題選擇題，故程式碼一樣</a:t>
            </a:r>
          </a:p>
        </p:txBody>
      </p:sp>
      <p:sp>
        <p:nvSpPr>
          <p:cNvPr id="212" name="監聽「下一頁」按鈕"/>
          <p:cNvSpPr/>
          <p:nvPr/>
        </p:nvSpPr>
        <p:spPr>
          <a:xfrm>
            <a:off x="9491133" y="1165754"/>
            <a:ext cx="2326879" cy="476515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監聽「下一頁」按鈕</a:t>
            </a:r>
          </a:p>
        </p:txBody>
      </p:sp>
      <p:sp>
        <p:nvSpPr>
          <p:cNvPr id="213" name="使用SWITCH CASE設定RadioButton…"/>
          <p:cNvSpPr/>
          <p:nvPr/>
        </p:nvSpPr>
        <p:spPr>
          <a:xfrm>
            <a:off x="9499600" y="3104620"/>
            <a:ext cx="3036888" cy="10287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使用SWITCH CASE設定RadioButton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並設定分數比重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第二頁"/>
          <p:cNvSpPr txBox="1"/>
          <p:nvPr/>
        </p:nvSpPr>
        <p:spPr>
          <a:xfrm>
            <a:off x="569383" y="1530184"/>
            <a:ext cx="374828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第二頁</a:t>
            </a:r>
          </a:p>
        </p:txBody>
      </p:sp>
      <p:pic>
        <p:nvPicPr>
          <p:cNvPr id="216" name="螢幕截圖 2019-12-30 下午8.49.48.png" descr="螢幕截圖 2019-12-30 下午8.49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671" y="5272167"/>
            <a:ext cx="11753058" cy="271446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使用IF ELse…"/>
          <p:cNvSpPr/>
          <p:nvPr/>
        </p:nvSpPr>
        <p:spPr>
          <a:xfrm>
            <a:off x="2573866" y="4191055"/>
            <a:ext cx="4412788" cy="10287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使用IF ELse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如果選項都選好後按下一頁，則會儲存選擇項的分數加總，並intent到第三頁</a:t>
            </a:r>
          </a:p>
        </p:txBody>
      </p:sp>
      <p:sp>
        <p:nvSpPr>
          <p:cNvPr id="218" name="如果沒有全部選擇完畢，則會呼叫TOAST並提示「請全部填寫再進入下一頁哦～」"/>
          <p:cNvSpPr/>
          <p:nvPr/>
        </p:nvSpPr>
        <p:spPr>
          <a:xfrm>
            <a:off x="2573866" y="7774913"/>
            <a:ext cx="4412788" cy="10287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如果沒有全部選擇完畢，則會呼叫TOAST並提示「請全部填寫再進入下一頁哦～」</a:t>
            </a:r>
          </a:p>
        </p:txBody>
      </p:sp>
      <p:pic>
        <p:nvPicPr>
          <p:cNvPr id="219" name="螢幕截圖 2019-12-30 下午8.50.36.png" descr="螢幕截圖 2019-12-30 下午8.50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3202" y="1192337"/>
            <a:ext cx="4286496" cy="372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第三丶四頁"/>
          <p:cNvSpPr txBox="1"/>
          <p:nvPr/>
        </p:nvSpPr>
        <p:spPr>
          <a:xfrm>
            <a:off x="569383" y="1530184"/>
            <a:ext cx="374828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第三丶四頁</a:t>
            </a:r>
          </a:p>
        </p:txBody>
      </p:sp>
      <p:sp>
        <p:nvSpPr>
          <p:cNvPr id="222" name="如果沒有全部選擇完畢，則會呼叫TOAST並提示「請全部填寫再進入下一頁哦～」"/>
          <p:cNvSpPr/>
          <p:nvPr/>
        </p:nvSpPr>
        <p:spPr>
          <a:xfrm>
            <a:off x="2573866" y="8282913"/>
            <a:ext cx="4412788" cy="10287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如果沒有全部選擇完畢，則會呼叫TOAST並提示「請全部填寫再進入下一頁哦～」</a:t>
            </a:r>
          </a:p>
        </p:txBody>
      </p:sp>
      <p:pic>
        <p:nvPicPr>
          <p:cNvPr id="223" name="螢幕截圖 2019-12-30 下午8.56.46.png" descr="螢幕截圖 2019-12-30 下午8.56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63" y="6423251"/>
            <a:ext cx="11348850" cy="192187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使用IF ELse…"/>
          <p:cNvSpPr/>
          <p:nvPr/>
        </p:nvSpPr>
        <p:spPr>
          <a:xfrm>
            <a:off x="8323615" y="6790460"/>
            <a:ext cx="4412788" cy="118745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使用IF ELse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如果選項都選好後按下一頁，則會儲存選擇項的分數加總，並intent到第三頁</a:t>
            </a:r>
          </a:p>
        </p:txBody>
      </p:sp>
      <p:pic>
        <p:nvPicPr>
          <p:cNvPr id="225" name="螢幕截圖 2019-12-30 下午8.56.09.png" descr="螢幕截圖 2019-12-30 下午8.56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550" y="4378839"/>
            <a:ext cx="8641667" cy="1808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螢幕截圖 2019-12-30 下午8.58.23.png" descr="螢幕截圖 2019-12-30 下午8.58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0448" y="1063492"/>
            <a:ext cx="4283774" cy="372588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監聽上一頁和下一頁的按鈕"/>
          <p:cNvSpPr/>
          <p:nvPr/>
        </p:nvSpPr>
        <p:spPr>
          <a:xfrm>
            <a:off x="2611723" y="3809537"/>
            <a:ext cx="3803320" cy="56601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監聽上一頁和下一頁的按鈕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最後一頁"/>
          <p:cNvSpPr txBox="1"/>
          <p:nvPr/>
        </p:nvSpPr>
        <p:spPr>
          <a:xfrm>
            <a:off x="569383" y="1530184"/>
            <a:ext cx="374828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最後一頁</a:t>
            </a:r>
          </a:p>
        </p:txBody>
      </p:sp>
      <p:pic>
        <p:nvPicPr>
          <p:cNvPr id="230" name="螢幕截圖 2019-12-30 下午9.04.06.png" descr="螢幕截圖 2019-12-30 下午9.04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41" y="2581120"/>
            <a:ext cx="10054030" cy="6984097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記錄成績"/>
          <p:cNvSpPr/>
          <p:nvPr/>
        </p:nvSpPr>
        <p:spPr>
          <a:xfrm>
            <a:off x="1663456" y="2437937"/>
            <a:ext cx="1248372" cy="447676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記錄成績</a:t>
            </a:r>
          </a:p>
        </p:txBody>
      </p:sp>
      <p:sp>
        <p:nvSpPr>
          <p:cNvPr id="232" name="把每頁作答的成績加起來"/>
          <p:cNvSpPr/>
          <p:nvPr/>
        </p:nvSpPr>
        <p:spPr>
          <a:xfrm>
            <a:off x="4245790" y="4292137"/>
            <a:ext cx="2857038" cy="452967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把每頁作答的成績加起來</a:t>
            </a:r>
          </a:p>
        </p:txBody>
      </p:sp>
      <p:sp>
        <p:nvSpPr>
          <p:cNvPr id="233" name="先取得SharedPreferences物件。取得標籤”name”的設定值，getString方法的第二個參數是預設值…"/>
          <p:cNvSpPr/>
          <p:nvPr/>
        </p:nvSpPr>
        <p:spPr>
          <a:xfrm>
            <a:off x="7207470" y="3616193"/>
            <a:ext cx="5442215" cy="2340373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先取得SharedPreferences物件。取得標籤”name”的設定值，getString方法的第二個參數是預設值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當讀取不到或設定檔內無該設定值時，會傳回這個預設值。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把首頁記錄的測試者姓名呼叫出來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把佈局文件中的文本框和textview鏈接起來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800">
                <a:solidFill>
                  <a:srgbClr val="FF0812"/>
                </a:solidFill>
                <a:latin typeface="+mn-lt"/>
                <a:ea typeface="+mn-ea"/>
                <a:cs typeface="+mn-cs"/>
                <a:sym typeface="Baskerville"/>
              </a:defRPr>
            </a:pPr>
            <a:r>
              <a:t>在textview中顯示出來message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成果"/>
          <p:cNvSpPr txBox="1"/>
          <p:nvPr>
            <p:ph type="title"/>
          </p:nvPr>
        </p:nvSpPr>
        <p:spPr>
          <a:xfrm>
            <a:off x="508000" y="1401233"/>
            <a:ext cx="4530858" cy="1300230"/>
          </a:xfrm>
          <a:prstGeom prst="rect">
            <a:avLst/>
          </a:prstGeom>
        </p:spPr>
        <p:txBody>
          <a:bodyPr/>
          <a:lstStyle/>
          <a:p>
            <a:pPr/>
            <a:r>
              <a:t>成果</a:t>
            </a:r>
          </a:p>
        </p:txBody>
      </p:sp>
      <p:pic>
        <p:nvPicPr>
          <p:cNvPr id="236" name="Android Emulator - Pixel_2_API_29_5554 2020-01-02 22-39-57.mp4" descr="Android Emulator - Pixel_2_API_29_5554 2020-01-02 22-39-57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340496" y="1060252"/>
            <a:ext cx="4677388" cy="8536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50000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分工"/>
          <p:cNvSpPr txBox="1"/>
          <p:nvPr>
            <p:ph type="title"/>
          </p:nvPr>
        </p:nvSpPr>
        <p:spPr>
          <a:xfrm>
            <a:off x="508000" y="1401233"/>
            <a:ext cx="4530858" cy="1300230"/>
          </a:xfrm>
          <a:prstGeom prst="rect">
            <a:avLst/>
          </a:prstGeom>
        </p:spPr>
        <p:txBody>
          <a:bodyPr/>
          <a:lstStyle/>
          <a:p>
            <a:pPr/>
            <a:r>
              <a:t>分工</a:t>
            </a:r>
          </a:p>
        </p:txBody>
      </p:sp>
      <p:sp>
        <p:nvSpPr>
          <p:cNvPr id="239" name="楊家雄…"/>
          <p:cNvSpPr txBox="1"/>
          <p:nvPr/>
        </p:nvSpPr>
        <p:spPr>
          <a:xfrm>
            <a:off x="1341966" y="3000243"/>
            <a:ext cx="2401025" cy="52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u="sng"/>
            </a:pPr>
            <a:r>
              <a:t>楊家雄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程式碼開發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APP的設計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構思結構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APP的雛形製作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蒐集資料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整理報告內容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APP的測試</a:t>
            </a:r>
          </a:p>
        </p:txBody>
      </p:sp>
      <p:sp>
        <p:nvSpPr>
          <p:cNvPr id="240" name="葉佳曼…"/>
          <p:cNvSpPr txBox="1"/>
          <p:nvPr/>
        </p:nvSpPr>
        <p:spPr>
          <a:xfrm>
            <a:off x="4763608" y="2670043"/>
            <a:ext cx="2954126" cy="5952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u="sng"/>
            </a:pPr>
            <a:r>
              <a:t>葉佳曼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程式碼的修改跟排錯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PPT的製作和設計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構思結構和主題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APP的細節改動和排版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蒐集資料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整理報告內容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APP的測試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提出有用的意見</a:t>
            </a:r>
          </a:p>
        </p:txBody>
      </p:sp>
      <p:sp>
        <p:nvSpPr>
          <p:cNvPr id="241" name="張逸鳴…"/>
          <p:cNvSpPr txBox="1"/>
          <p:nvPr/>
        </p:nvSpPr>
        <p:spPr>
          <a:xfrm>
            <a:off x="8746564" y="3003544"/>
            <a:ext cx="2725272" cy="528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u="sng"/>
            </a:pPr>
            <a:r>
              <a:t>張逸鳴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程式碼的檢驗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APP版面顏色的設計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製作流程圖和結構圖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構思結構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蒐集資料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APP的測試</a:t>
            </a:r>
          </a:p>
          <a:p>
            <a:pPr marL="261470" indent="-261470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提出有用的意見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報告結束…"/>
          <p:cNvSpPr txBox="1"/>
          <p:nvPr/>
        </p:nvSpPr>
        <p:spPr>
          <a:xfrm>
            <a:off x="3801722" y="3346449"/>
            <a:ext cx="5909356" cy="30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lnSpc>
                <a:spcPts val="25000"/>
              </a:lnSpc>
              <a:spcBef>
                <a:spcPts val="0"/>
              </a:spcBef>
              <a:defRPr sz="10666">
                <a:solidFill>
                  <a:srgbClr val="F5FCF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報告結束</a:t>
            </a:r>
          </a:p>
          <a:p>
            <a:pPr algn="ctr">
              <a:defRPr sz="6000">
                <a:solidFill>
                  <a:srgbClr val="F5FCFC"/>
                </a:solidFill>
              </a:defRPr>
            </a:pPr>
            <a:r>
              <a:t>謝謝大家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螢幕截圖 2019-12-30 下午7.58.56.png" descr="螢幕截圖 2019-12-30 下午7.58.56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1220" r="0" b="1220"/>
          <a:stretch>
            <a:fillRect/>
          </a:stretch>
        </p:blipFill>
        <p:spPr>
          <a:xfrm>
            <a:off x="7430917" y="1556409"/>
            <a:ext cx="5167483" cy="7344524"/>
          </a:xfrm>
          <a:prstGeom prst="rect">
            <a:avLst/>
          </a:prstGeom>
        </p:spPr>
      </p:pic>
      <p:sp>
        <p:nvSpPr>
          <p:cNvPr id="171" name="動機"/>
          <p:cNvSpPr txBox="1"/>
          <p:nvPr>
            <p:ph type="title"/>
          </p:nvPr>
        </p:nvSpPr>
        <p:spPr>
          <a:xfrm>
            <a:off x="524933" y="1406326"/>
            <a:ext cx="4530329" cy="1427759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動機</a:t>
            </a:r>
          </a:p>
        </p:txBody>
      </p:sp>
      <p:sp>
        <p:nvSpPr>
          <p:cNvPr id="172" name="讓使用者了解自己交友性格…"/>
          <p:cNvSpPr txBox="1"/>
          <p:nvPr>
            <p:ph type="body" sz="half" idx="1"/>
          </p:nvPr>
        </p:nvSpPr>
        <p:spPr>
          <a:xfrm>
            <a:off x="325437" y="3326010"/>
            <a:ext cx="6461126" cy="5164271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lnSpc>
                <a:spcPct val="150000"/>
              </a:lnSpc>
              <a:spcBef>
                <a:spcPts val="2400"/>
              </a:spcBef>
              <a:defRPr sz="2904"/>
            </a:pPr>
            <a:r>
              <a:t>讓使用者了解自己交友性格</a:t>
            </a:r>
          </a:p>
          <a:p>
            <a:pPr marL="391159" indent="-391159" defTabSz="514095">
              <a:lnSpc>
                <a:spcPct val="150000"/>
              </a:lnSpc>
              <a:spcBef>
                <a:spcPts val="2400"/>
              </a:spcBef>
              <a:defRPr sz="2904"/>
            </a:pPr>
            <a:r>
              <a:t>可以透過這APP來幫助計算結果</a:t>
            </a:r>
          </a:p>
          <a:p>
            <a:pPr marL="391159" indent="-391159" defTabSz="514095">
              <a:lnSpc>
                <a:spcPct val="150000"/>
              </a:lnSpc>
              <a:spcBef>
                <a:spcPts val="2400"/>
              </a:spcBef>
              <a:defRPr sz="2904"/>
            </a:pPr>
            <a:r>
              <a:t>不用用紙本或其他工具計算結果分數</a:t>
            </a:r>
          </a:p>
          <a:p>
            <a:pPr marL="391159" indent="-391159" defTabSz="514095">
              <a:lnSpc>
                <a:spcPct val="150000"/>
              </a:lnSpc>
              <a:spcBef>
                <a:spcPts val="2400"/>
              </a:spcBef>
              <a:defRPr sz="2904"/>
            </a:pPr>
            <a:r>
              <a:t>更User Friendly地做心理測驗</a:t>
            </a:r>
          </a:p>
          <a:p>
            <a:pPr marL="391159" indent="-391159" defTabSz="514095">
              <a:lnSpc>
                <a:spcPct val="150000"/>
              </a:lnSpc>
              <a:spcBef>
                <a:spcPts val="2400"/>
              </a:spcBef>
              <a:defRPr sz="2904"/>
            </a:pPr>
            <a:r>
              <a:t>答案一目瞭然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功能介紹"/>
          <p:cNvSpPr txBox="1"/>
          <p:nvPr>
            <p:ph type="title"/>
          </p:nvPr>
        </p:nvSpPr>
        <p:spPr>
          <a:xfrm>
            <a:off x="508000" y="1401233"/>
            <a:ext cx="4386792" cy="1394355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功能介紹</a:t>
            </a:r>
          </a:p>
        </p:txBody>
      </p:sp>
      <p:sp>
        <p:nvSpPr>
          <p:cNvPr id="175" name="要先輸入使用者名字，否則無法進入測驗系統…"/>
          <p:cNvSpPr txBox="1"/>
          <p:nvPr>
            <p:ph type="body" sz="quarter" idx="1"/>
          </p:nvPr>
        </p:nvSpPr>
        <p:spPr>
          <a:xfrm>
            <a:off x="406400" y="4812770"/>
            <a:ext cx="5683647" cy="3765154"/>
          </a:xfrm>
          <a:prstGeom prst="rect">
            <a:avLst/>
          </a:prstGeom>
        </p:spPr>
        <p:txBody>
          <a:bodyPr/>
          <a:lstStyle/>
          <a:p>
            <a:pPr/>
            <a:r>
              <a:t>要先輸入使用者名字，否則無法進入測驗系統</a:t>
            </a:r>
          </a:p>
          <a:p>
            <a:pPr/>
            <a:r>
              <a:t>輸入名字後按「進入測試」，即可進入測試系統</a:t>
            </a:r>
          </a:p>
        </p:txBody>
      </p:sp>
      <p:sp>
        <p:nvSpPr>
          <p:cNvPr id="176" name="首頁"/>
          <p:cNvSpPr txBox="1"/>
          <p:nvPr/>
        </p:nvSpPr>
        <p:spPr>
          <a:xfrm>
            <a:off x="637116" y="2901784"/>
            <a:ext cx="188992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首頁</a:t>
            </a:r>
          </a:p>
        </p:txBody>
      </p:sp>
      <p:pic>
        <p:nvPicPr>
          <p:cNvPr id="17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0067" y="1409015"/>
            <a:ext cx="5034008" cy="7468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螢幕截圖 2019-12-30 下午8.08.26.png" descr="螢幕截圖 2019-12-30 下午8.08.26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1525" r="0" b="15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0" name="共有三題問題…"/>
          <p:cNvSpPr txBox="1"/>
          <p:nvPr>
            <p:ph type="body" sz="half" idx="1"/>
          </p:nvPr>
        </p:nvSpPr>
        <p:spPr>
          <a:xfrm>
            <a:off x="406400" y="4546203"/>
            <a:ext cx="6299200" cy="4695164"/>
          </a:xfrm>
          <a:prstGeom prst="rect">
            <a:avLst/>
          </a:prstGeom>
        </p:spPr>
        <p:txBody>
          <a:bodyPr/>
          <a:lstStyle/>
          <a:p>
            <a:pPr/>
            <a:r>
              <a:t>共有三題問題</a:t>
            </a:r>
          </a:p>
          <a:p>
            <a:pPr/>
            <a:r>
              <a:t>需全部填寫，否則會Toast提醒</a:t>
            </a:r>
          </a:p>
          <a:p>
            <a:pPr/>
            <a:r>
              <a:t>「返回首頁」，回到主頁面</a:t>
            </a:r>
          </a:p>
          <a:p>
            <a:pPr/>
            <a:r>
              <a:t>「下一題」可轉到新一頁，繼續回答新問題</a:t>
            </a:r>
          </a:p>
        </p:txBody>
      </p:sp>
      <p:sp>
        <p:nvSpPr>
          <p:cNvPr id="181" name="第二頁"/>
          <p:cNvSpPr txBox="1"/>
          <p:nvPr/>
        </p:nvSpPr>
        <p:spPr>
          <a:xfrm>
            <a:off x="637116" y="2901784"/>
            <a:ext cx="228798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第二頁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共有三題問題…"/>
          <p:cNvSpPr txBox="1"/>
          <p:nvPr>
            <p:ph type="body" sz="half" idx="1"/>
          </p:nvPr>
        </p:nvSpPr>
        <p:spPr>
          <a:xfrm>
            <a:off x="406400" y="4546203"/>
            <a:ext cx="6299200" cy="4695164"/>
          </a:xfrm>
          <a:prstGeom prst="rect">
            <a:avLst/>
          </a:prstGeom>
        </p:spPr>
        <p:txBody>
          <a:bodyPr/>
          <a:lstStyle/>
          <a:p>
            <a:pPr/>
            <a:r>
              <a:t>共有三題問題</a:t>
            </a:r>
          </a:p>
          <a:p>
            <a:pPr/>
            <a:r>
              <a:t>需全部填寫，否則會Toast提醒</a:t>
            </a:r>
          </a:p>
          <a:p>
            <a:pPr/>
            <a:r>
              <a:t>「上一頁」，回到第二頁頁面</a:t>
            </a:r>
          </a:p>
          <a:p>
            <a:pPr/>
            <a:r>
              <a:t>「下一題」可轉到新一頁，繼續回答新問題</a:t>
            </a:r>
          </a:p>
        </p:txBody>
      </p:sp>
      <p:sp>
        <p:nvSpPr>
          <p:cNvPr id="184" name="第三頁"/>
          <p:cNvSpPr txBox="1"/>
          <p:nvPr/>
        </p:nvSpPr>
        <p:spPr>
          <a:xfrm>
            <a:off x="637116" y="2901784"/>
            <a:ext cx="228798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第三頁</a:t>
            </a:r>
          </a:p>
        </p:txBody>
      </p:sp>
      <p:pic>
        <p:nvPicPr>
          <p:cNvPr id="18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7390" y="1377938"/>
            <a:ext cx="5453314" cy="7994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共有三題問題…"/>
          <p:cNvSpPr txBox="1"/>
          <p:nvPr>
            <p:ph type="body" sz="half" idx="1"/>
          </p:nvPr>
        </p:nvSpPr>
        <p:spPr>
          <a:xfrm>
            <a:off x="406400" y="4546203"/>
            <a:ext cx="6299200" cy="4695164"/>
          </a:xfrm>
          <a:prstGeom prst="rect">
            <a:avLst/>
          </a:prstGeom>
        </p:spPr>
        <p:txBody>
          <a:bodyPr/>
          <a:lstStyle/>
          <a:p>
            <a:pPr/>
            <a:r>
              <a:t>共有三題問題</a:t>
            </a:r>
          </a:p>
          <a:p>
            <a:pPr/>
            <a:r>
              <a:t>需全部填寫，否則會Toast提醒</a:t>
            </a:r>
          </a:p>
          <a:p>
            <a:pPr/>
            <a:r>
              <a:t>「上一頁」，回到第三頁頁面</a:t>
            </a:r>
          </a:p>
          <a:p>
            <a:pPr/>
            <a:r>
              <a:t>「提交」，提交所有回答的答案</a:t>
            </a:r>
          </a:p>
        </p:txBody>
      </p:sp>
      <p:sp>
        <p:nvSpPr>
          <p:cNvPr id="188" name="第四頁"/>
          <p:cNvSpPr txBox="1"/>
          <p:nvPr/>
        </p:nvSpPr>
        <p:spPr>
          <a:xfrm>
            <a:off x="637116" y="2901784"/>
            <a:ext cx="228798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第四頁</a:t>
            </a:r>
          </a:p>
        </p:txBody>
      </p:sp>
      <p:pic>
        <p:nvPicPr>
          <p:cNvPr id="189" name="螢幕截圖 2019-12-30 下午11.25.31.png" descr="螢幕截圖 2019-12-30 下午11.2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2556" y="1379405"/>
            <a:ext cx="5388995" cy="7908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顯示所回答的加總分數的答案…"/>
          <p:cNvSpPr txBox="1"/>
          <p:nvPr>
            <p:ph type="body" sz="half" idx="1"/>
          </p:nvPr>
        </p:nvSpPr>
        <p:spPr>
          <a:xfrm>
            <a:off x="406400" y="4546203"/>
            <a:ext cx="6522112" cy="4417550"/>
          </a:xfrm>
          <a:prstGeom prst="rect">
            <a:avLst/>
          </a:prstGeom>
        </p:spPr>
        <p:txBody>
          <a:bodyPr/>
          <a:lstStyle/>
          <a:p>
            <a:pPr/>
            <a:r>
              <a:t>顯示所回答的加總分數的答案</a:t>
            </a:r>
          </a:p>
          <a:p>
            <a:pPr/>
            <a:r>
              <a:t>「回到首頁」回到主頁面，名稱需重新輸入</a:t>
            </a:r>
          </a:p>
          <a:p>
            <a:pPr/>
            <a:r>
              <a:t>「再測一次」回到第二頁重新測驗一次，持續使用最初輸入的名稱</a:t>
            </a:r>
          </a:p>
        </p:txBody>
      </p:sp>
      <p:sp>
        <p:nvSpPr>
          <p:cNvPr id="192" name="最後一頁"/>
          <p:cNvSpPr txBox="1"/>
          <p:nvPr/>
        </p:nvSpPr>
        <p:spPr>
          <a:xfrm>
            <a:off x="637116" y="2901784"/>
            <a:ext cx="298026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C4D6AE"/>
                </a:solidFill>
              </a:defRPr>
            </a:lvl1pPr>
          </a:lstStyle>
          <a:p>
            <a:pPr/>
            <a:r>
              <a:t>最後一頁</a:t>
            </a:r>
          </a:p>
        </p:txBody>
      </p:sp>
      <p:pic>
        <p:nvPicPr>
          <p:cNvPr id="193" name="螢幕截圖 2019-12-30 下午8.21.36.png" descr="螢幕截圖 2019-12-30 下午8.2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1149" y="1411816"/>
            <a:ext cx="5325135" cy="7841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流程圖"/>
          <p:cNvSpPr txBox="1"/>
          <p:nvPr>
            <p:ph type="title"/>
          </p:nvPr>
        </p:nvSpPr>
        <p:spPr>
          <a:xfrm>
            <a:off x="508000" y="1401233"/>
            <a:ext cx="4530858" cy="1300230"/>
          </a:xfrm>
          <a:prstGeom prst="rect">
            <a:avLst/>
          </a:prstGeom>
        </p:spPr>
        <p:txBody>
          <a:bodyPr/>
          <a:lstStyle/>
          <a:p>
            <a:pPr/>
            <a:r>
              <a:t>流程圖</a:t>
            </a:r>
          </a:p>
        </p:txBody>
      </p:sp>
      <p:pic>
        <p:nvPicPr>
          <p:cNvPr id="196" name="messageImage_1577720802841.jpg" descr="messageImage_157772080284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9279" y="1058907"/>
            <a:ext cx="7735264" cy="8516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系統架構"/>
          <p:cNvSpPr txBox="1"/>
          <p:nvPr>
            <p:ph type="title"/>
          </p:nvPr>
        </p:nvSpPr>
        <p:spPr>
          <a:xfrm>
            <a:off x="508000" y="1401233"/>
            <a:ext cx="4530858" cy="1300230"/>
          </a:xfrm>
          <a:prstGeom prst="rect">
            <a:avLst/>
          </a:prstGeom>
        </p:spPr>
        <p:txBody>
          <a:bodyPr/>
          <a:lstStyle/>
          <a:p>
            <a:pPr/>
            <a:r>
              <a:t>系統架構</a:t>
            </a:r>
          </a:p>
        </p:txBody>
      </p:sp>
      <p:pic>
        <p:nvPicPr>
          <p:cNvPr id="19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910" y="3791061"/>
            <a:ext cx="10425883" cy="4820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